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24384000" cy="13716000"/>
  <p:notesSz cx="6858000" cy="9144000"/>
  <p:embeddedFontLst>
    <p:embeddedFont>
      <p:font typeface="Consolas" panose="020B0609020204030204" pitchFamily="49" charset="0"/>
      <p:regular r:id="rId24"/>
      <p:bold r:id="rId25"/>
      <p:italic r:id="rId26"/>
      <p:boldItalic r:id="rId27"/>
    </p:embeddedFont>
    <p:embeddedFont>
      <p:font typeface="OCRB" panose="020B0609020202020204" pitchFamily="49" charset="0"/>
      <p:regular r:id="rId28"/>
    </p:embeddedFont>
    <p:embeddedFont>
      <p:font typeface="Open Sans" panose="020B0606030504020204" pitchFamily="34" charset="0"/>
      <p:regular r:id="rId29"/>
      <p:bold r:id="rId30"/>
      <p:italic r:id="rId31"/>
      <p:boldItalic r:id="rId32"/>
    </p:embeddedFont>
    <p:embeddedFont>
      <p:font typeface="Open Sans ExtraBold" panose="020B0906030804020204" pitchFamily="34" charset="0"/>
      <p:bold r:id="rId33"/>
      <p:italic r:id="rId34"/>
      <p:boldItalic r:id="rId35"/>
    </p:embeddedFont>
    <p:embeddedFont>
      <p:font typeface="Open Sans Light" panose="020B0306030504020204" pitchFamily="34" charset="0"/>
      <p:regular r:id="rId36"/>
      <p:italic r:id="rId37"/>
    </p:embeddedFont>
    <p:embeddedFont>
      <p:font typeface="Open Sans Semibold" panose="020B0706030804020204" pitchFamily="34" charset="0"/>
      <p:regular r:id="rId38"/>
      <p:bold r:id="rId39"/>
      <p:italic r:id="rId40"/>
      <p:boldItalic r:id="rId41"/>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197"/>
  </p:normalViewPr>
  <p:slideViewPr>
    <p:cSldViewPr snapToGrid="0" snapToObjects="1">
      <p:cViewPr varScale="1">
        <p:scale>
          <a:sx n="39" d="100"/>
          <a:sy n="39" d="100"/>
        </p:scale>
        <p:origin x="140" y="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
        <p:nvSpPr>
          <p:cNvPr id="2" name="Content Placeholder 7">
            <a:extLst>
              <a:ext uri="{FF2B5EF4-FFF2-40B4-BE49-F238E27FC236}">
                <a16:creationId xmlns:a16="http://schemas.microsoft.com/office/drawing/2014/main" id="{23987A6D-AD04-0FF1-0C66-3D62A8BBD97B}"/>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dirty="0"/>
              <a:t>SESSION 01</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POINTER AND ARRAY REVIEW</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lnSpcReduction="10000"/>
          </a:bodyPr>
          <a:lstStyle/>
          <a:p>
            <a:r>
              <a:rPr lang="id-ID" altLang="zh-CN" sz="4400" dirty="0"/>
              <a:t>If </a:t>
            </a:r>
            <a:r>
              <a:rPr lang="id-ID" altLang="zh-CN" sz="4400" dirty="0" err="1"/>
              <a:t>we</a:t>
            </a:r>
            <a:r>
              <a:rPr lang="id-ID" altLang="zh-CN" sz="4400" dirty="0"/>
              <a:t> </a:t>
            </a:r>
            <a:r>
              <a:rPr lang="id-ID" altLang="zh-CN" sz="4400" dirty="0" err="1"/>
              <a:t>have</a:t>
            </a:r>
            <a:r>
              <a:rPr lang="id-ID" altLang="zh-CN" sz="4400" dirty="0"/>
              <a:t> </a:t>
            </a:r>
            <a:r>
              <a:rPr lang="id-ID" altLang="zh-CN" sz="4400" dirty="0" err="1"/>
              <a:t>the</a:t>
            </a:r>
            <a:r>
              <a:rPr lang="id-ID" altLang="zh-CN" sz="4400" dirty="0"/>
              <a:t> </a:t>
            </a:r>
            <a:r>
              <a:rPr lang="id-ID" altLang="zh-CN" sz="4400" dirty="0" err="1"/>
              <a:t>declaration</a:t>
            </a:r>
            <a:r>
              <a:rPr lang="id-ID" altLang="zh-CN" sz="4400" dirty="0"/>
              <a:t>:	</a:t>
            </a:r>
          </a:p>
          <a:p>
            <a:endParaRPr lang="en-US" altLang="zh-CN" sz="4400" dirty="0"/>
          </a:p>
          <a:p>
            <a:r>
              <a:rPr lang="id-ID" altLang="zh-CN" sz="4400" dirty="0" err="1"/>
              <a:t>then</a:t>
            </a:r>
            <a:r>
              <a:rPr lang="id-ID" altLang="zh-CN" sz="4400" dirty="0"/>
              <a:t> x </a:t>
            </a:r>
            <a:r>
              <a:rPr lang="id-ID" altLang="zh-CN" sz="4400" dirty="0" err="1"/>
              <a:t>is</a:t>
            </a:r>
            <a:r>
              <a:rPr lang="id-ID" altLang="zh-CN" sz="4400" dirty="0"/>
              <a:t> </a:t>
            </a:r>
            <a:r>
              <a:rPr lang="id-ID" altLang="zh-CN" sz="4400" dirty="0" err="1"/>
              <a:t>an</a:t>
            </a:r>
            <a:r>
              <a:rPr lang="id-ID" altLang="zh-CN" sz="4400" dirty="0"/>
              <a:t> integer </a:t>
            </a:r>
            <a:r>
              <a:rPr lang="id-ID" altLang="zh-CN" sz="4400" dirty="0" err="1"/>
              <a:t>and</a:t>
            </a:r>
            <a:r>
              <a:rPr lang="id-ID" altLang="zh-CN" sz="4400" dirty="0"/>
              <a:t> </a:t>
            </a:r>
            <a:r>
              <a:rPr lang="id-ID" altLang="zh-CN" sz="4400" dirty="0" err="1"/>
              <a:t>px</a:t>
            </a:r>
            <a:r>
              <a:rPr lang="id-ID" altLang="zh-CN" sz="4400" dirty="0"/>
              <a:t> </a:t>
            </a:r>
            <a:r>
              <a:rPr lang="id-ID" altLang="zh-CN" sz="4400" dirty="0" err="1"/>
              <a:t>is</a:t>
            </a:r>
            <a:r>
              <a:rPr lang="id-ID" altLang="zh-CN" sz="4400" dirty="0"/>
              <a:t> </a:t>
            </a:r>
            <a:r>
              <a:rPr lang="id-ID" altLang="zh-CN" sz="4400" dirty="0" err="1"/>
              <a:t>a</a:t>
            </a:r>
            <a:r>
              <a:rPr lang="id-ID" altLang="zh-CN" sz="4400" dirty="0"/>
              <a:t> </a:t>
            </a:r>
            <a:r>
              <a:rPr lang="id-ID" altLang="zh-CN" sz="4400" b="1" dirty="0" err="1">
                <a:solidFill>
                  <a:srgbClr val="0070C0"/>
                </a:solidFill>
              </a:rPr>
              <a:t>pointer</a:t>
            </a:r>
            <a:r>
              <a:rPr lang="id-ID" altLang="zh-CN" sz="4400" b="1" dirty="0">
                <a:solidFill>
                  <a:srgbClr val="0070C0"/>
                </a:solidFill>
              </a:rPr>
              <a:t> </a:t>
            </a:r>
            <a:r>
              <a:rPr lang="id-ID" altLang="zh-CN" sz="4400" b="1" dirty="0" err="1">
                <a:solidFill>
                  <a:srgbClr val="0070C0"/>
                </a:solidFill>
              </a:rPr>
              <a:t>to</a:t>
            </a:r>
            <a:r>
              <a:rPr lang="id-ID" altLang="zh-CN" sz="4400" b="1" dirty="0">
                <a:solidFill>
                  <a:srgbClr val="0070C0"/>
                </a:solidFill>
              </a:rPr>
              <a:t> </a:t>
            </a:r>
            <a:r>
              <a:rPr lang="id-ID" altLang="zh-CN" sz="4400" b="1" dirty="0" err="1">
                <a:solidFill>
                  <a:srgbClr val="0070C0"/>
                </a:solidFill>
              </a:rPr>
              <a:t>an</a:t>
            </a:r>
            <a:r>
              <a:rPr lang="id-ID" altLang="zh-CN" sz="4400" b="1" dirty="0">
                <a:solidFill>
                  <a:srgbClr val="0070C0"/>
                </a:solidFill>
              </a:rPr>
              <a:t> integer</a:t>
            </a:r>
            <a:r>
              <a:rPr lang="id-ID" altLang="zh-CN" sz="4400" dirty="0"/>
              <a:t>. </a:t>
            </a:r>
            <a:endParaRPr lang="en-US" altLang="zh-CN" sz="4400" dirty="0"/>
          </a:p>
          <a:p>
            <a:r>
              <a:rPr lang="id-ID" altLang="zh-CN" sz="4400" dirty="0"/>
              <a:t>If </a:t>
            </a:r>
            <a:r>
              <a:rPr lang="id-ID" altLang="zh-CN" sz="4400" dirty="0" err="1"/>
              <a:t>we</a:t>
            </a:r>
            <a:r>
              <a:rPr lang="id-ID" altLang="zh-CN" sz="4400" dirty="0"/>
              <a:t> say:</a:t>
            </a:r>
            <a:endParaRPr lang="en-US" altLang="zh-CN" sz="4400" dirty="0"/>
          </a:p>
          <a:p>
            <a:pPr>
              <a:buNone/>
            </a:pPr>
            <a:r>
              <a:rPr lang="id-ID" altLang="zh-CN" sz="4400" dirty="0"/>
              <a:t>	</a:t>
            </a:r>
            <a:r>
              <a:rPr lang="en-US" altLang="zh-CN" sz="4400" dirty="0"/>
              <a:t>	</a:t>
            </a:r>
          </a:p>
          <a:p>
            <a:r>
              <a:rPr lang="id-ID" altLang="zh-CN" sz="4400" dirty="0" err="1"/>
              <a:t>then</a:t>
            </a:r>
            <a:r>
              <a:rPr lang="id-ID" altLang="zh-CN" sz="4400" dirty="0"/>
              <a:t> &amp;x </a:t>
            </a:r>
            <a:r>
              <a:rPr lang="id-ID" altLang="zh-CN" sz="4400" b="1" dirty="0" err="1">
                <a:solidFill>
                  <a:srgbClr val="0070C0"/>
                </a:solidFill>
              </a:rPr>
              <a:t>returns</a:t>
            </a:r>
            <a:r>
              <a:rPr lang="id-ID" altLang="zh-CN" sz="4400" dirty="0"/>
              <a:t> </a:t>
            </a:r>
            <a:r>
              <a:rPr lang="id-ID" altLang="zh-CN" sz="4400" dirty="0" err="1"/>
              <a:t>the</a:t>
            </a:r>
            <a:r>
              <a:rPr lang="id-ID" altLang="zh-CN" sz="4400" dirty="0"/>
              <a:t> </a:t>
            </a:r>
            <a:r>
              <a:rPr lang="id-ID" altLang="zh-CN" sz="4400" b="1" dirty="0" err="1">
                <a:solidFill>
                  <a:srgbClr val="0070C0"/>
                </a:solidFill>
              </a:rPr>
              <a:t>address</a:t>
            </a:r>
            <a:r>
              <a:rPr lang="id-ID" altLang="zh-CN" sz="4400" dirty="0"/>
              <a:t> </a:t>
            </a:r>
            <a:r>
              <a:rPr lang="id-ID" altLang="zh-CN" sz="4400" dirty="0" err="1"/>
              <a:t>of</a:t>
            </a:r>
            <a:r>
              <a:rPr lang="id-ID" altLang="zh-CN" sz="4400" dirty="0"/>
              <a:t> x </a:t>
            </a:r>
            <a:r>
              <a:rPr lang="id-ID" altLang="zh-CN" sz="4400" dirty="0" err="1"/>
              <a:t>and</a:t>
            </a:r>
            <a:r>
              <a:rPr lang="id-ID" altLang="zh-CN" sz="4400" dirty="0"/>
              <a:t> </a:t>
            </a:r>
            <a:r>
              <a:rPr lang="id-ID" altLang="zh-CN" sz="4400" b="1" dirty="0" err="1">
                <a:solidFill>
                  <a:srgbClr val="0070C0"/>
                </a:solidFill>
              </a:rPr>
              <a:t>assigns</a:t>
            </a:r>
            <a:r>
              <a:rPr lang="id-ID" altLang="zh-CN" sz="4400" dirty="0"/>
              <a:t> </a:t>
            </a:r>
            <a:r>
              <a:rPr lang="id-ID" altLang="zh-CN" sz="4400" dirty="0" err="1"/>
              <a:t>it</a:t>
            </a:r>
            <a:r>
              <a:rPr lang="id-ID" altLang="zh-CN" sz="4400" dirty="0"/>
              <a:t> as </a:t>
            </a:r>
            <a:r>
              <a:rPr lang="id-ID" altLang="zh-CN" sz="4400" dirty="0" err="1"/>
              <a:t>the</a:t>
            </a:r>
            <a:r>
              <a:rPr lang="id-ID" altLang="zh-CN" sz="4400" dirty="0"/>
              <a:t> </a:t>
            </a:r>
            <a:r>
              <a:rPr lang="id-ID" altLang="zh-CN" sz="4400" dirty="0" err="1"/>
              <a:t>value</a:t>
            </a:r>
            <a:r>
              <a:rPr lang="id-ID" altLang="zh-CN" sz="4400" dirty="0"/>
              <a:t> </a:t>
            </a:r>
            <a:r>
              <a:rPr lang="id-ID" altLang="zh-CN" sz="4400" dirty="0" err="1"/>
              <a:t>of</a:t>
            </a:r>
            <a:r>
              <a:rPr lang="id-ID" altLang="zh-CN" sz="4400" dirty="0"/>
              <a:t> </a:t>
            </a:r>
            <a:r>
              <a:rPr lang="id-ID" altLang="zh-CN" sz="4400" dirty="0" err="1"/>
              <a:t>px</a:t>
            </a:r>
            <a:r>
              <a:rPr lang="id-ID" altLang="zh-CN" sz="4400" dirty="0"/>
              <a:t>.</a:t>
            </a:r>
          </a:p>
          <a:p>
            <a:endParaRPr lang="id-ID" altLang="zh-CN" sz="4400" dirty="0"/>
          </a:p>
          <a:p>
            <a:r>
              <a:rPr lang="id-ID" altLang="zh-CN" sz="4400" dirty="0"/>
              <a:t>To </a:t>
            </a:r>
            <a:r>
              <a:rPr lang="id-ID" altLang="zh-CN" sz="4400" b="1" dirty="0" err="1">
                <a:solidFill>
                  <a:srgbClr val="0070C0"/>
                </a:solidFill>
              </a:rPr>
              <a:t>assign</a:t>
            </a:r>
            <a:r>
              <a:rPr lang="id-ID" altLang="zh-CN" sz="4400" dirty="0"/>
              <a:t> </a:t>
            </a:r>
            <a:r>
              <a:rPr lang="id-ID" altLang="zh-CN" sz="4400" dirty="0" err="1"/>
              <a:t>a</a:t>
            </a:r>
            <a:r>
              <a:rPr lang="id-ID" altLang="zh-CN" sz="4400" dirty="0"/>
              <a:t> </a:t>
            </a:r>
            <a:r>
              <a:rPr lang="id-ID" altLang="zh-CN" sz="4400" dirty="0" err="1"/>
              <a:t>value</a:t>
            </a:r>
            <a:r>
              <a:rPr lang="id-ID" altLang="zh-CN" sz="4400" dirty="0"/>
              <a:t> </a:t>
            </a:r>
            <a:r>
              <a:rPr lang="id-ID" altLang="zh-CN" sz="4400" dirty="0" err="1"/>
              <a:t>of</a:t>
            </a:r>
            <a:r>
              <a:rPr lang="id-ID" altLang="zh-CN" sz="4400" dirty="0"/>
              <a:t> x </a:t>
            </a:r>
            <a:r>
              <a:rPr lang="id-ID" altLang="zh-CN" sz="4400" dirty="0" err="1"/>
              <a:t>we</a:t>
            </a:r>
            <a:r>
              <a:rPr lang="id-ID" altLang="zh-CN" sz="4400" dirty="0"/>
              <a:t> </a:t>
            </a:r>
            <a:r>
              <a:rPr lang="id-ID" altLang="zh-CN" sz="4400" dirty="0" err="1"/>
              <a:t>can</a:t>
            </a:r>
            <a:r>
              <a:rPr lang="id-ID" altLang="zh-CN" sz="4400" dirty="0"/>
              <a:t> say</a:t>
            </a:r>
            <a:r>
              <a:rPr lang="en-US" altLang="zh-CN" sz="4400" dirty="0"/>
              <a:t>:</a:t>
            </a:r>
          </a:p>
          <a:p>
            <a:endParaRPr lang="id-ID" altLang="zh-CN" sz="4400" dirty="0"/>
          </a:p>
          <a:p>
            <a:pPr>
              <a:buNone/>
            </a:pPr>
            <a:endParaRPr lang="id-ID" sz="4400" dirty="0"/>
          </a:p>
          <a:p>
            <a:endParaRPr lang="id-ID" dirty="0"/>
          </a:p>
          <a:p>
            <a:pPr lvl="1" algn="just"/>
            <a:endParaRPr lang="en-US" dirty="0"/>
          </a:p>
        </p:txBody>
      </p:sp>
      <p:pic>
        <p:nvPicPr>
          <p:cNvPr id="7" name="Picture 6" descr="A close-up of a sign&#10;&#10;Description automatically generated">
            <a:extLst>
              <a:ext uri="{FF2B5EF4-FFF2-40B4-BE49-F238E27FC236}">
                <a16:creationId xmlns:a16="http://schemas.microsoft.com/office/drawing/2014/main" id="{95F8F5FA-5DA4-35FA-A240-1732E029C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9097" y="3714224"/>
            <a:ext cx="3125860" cy="1913792"/>
          </a:xfrm>
          <a:prstGeom prst="rect">
            <a:avLst/>
          </a:prstGeom>
        </p:spPr>
      </p:pic>
      <p:pic>
        <p:nvPicPr>
          <p:cNvPr id="10" name="Picture 9">
            <a:extLst>
              <a:ext uri="{FF2B5EF4-FFF2-40B4-BE49-F238E27FC236}">
                <a16:creationId xmlns:a16="http://schemas.microsoft.com/office/drawing/2014/main" id="{BA386D87-9D89-AE18-4CD0-BBFBED7C9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76" y="6959901"/>
            <a:ext cx="4478421" cy="1350635"/>
          </a:xfrm>
          <a:prstGeom prst="rect">
            <a:avLst/>
          </a:prstGeom>
        </p:spPr>
      </p:pic>
      <p:pic>
        <p:nvPicPr>
          <p:cNvPr id="12" name="Picture 11">
            <a:extLst>
              <a:ext uri="{FF2B5EF4-FFF2-40B4-BE49-F238E27FC236}">
                <a16:creationId xmlns:a16="http://schemas.microsoft.com/office/drawing/2014/main" id="{073D6DC4-C1B4-D736-AF71-8530F57CF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11090593"/>
            <a:ext cx="8745119" cy="1100015"/>
          </a:xfrm>
          <a:prstGeom prst="rect">
            <a:avLst/>
          </a:prstGeom>
        </p:spPr>
      </p:pic>
    </p:spTree>
    <p:extLst>
      <p:ext uri="{BB962C8B-B14F-4D97-AF65-F5344CB8AC3E}">
        <p14:creationId xmlns:p14="http://schemas.microsoft.com/office/powerpoint/2010/main" val="30708560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lvl="1" algn="just"/>
            <a:endParaRPr lang="en-US" dirty="0"/>
          </a:p>
        </p:txBody>
      </p:sp>
      <p:pic>
        <p:nvPicPr>
          <p:cNvPr id="5" name="Picture 2">
            <a:extLst>
              <a:ext uri="{FF2B5EF4-FFF2-40B4-BE49-F238E27FC236}">
                <a16:creationId xmlns:a16="http://schemas.microsoft.com/office/drawing/2014/main" id="{EC858A8E-7C53-9070-2B2F-35C20F8F7D08}"/>
              </a:ext>
            </a:extLst>
          </p:cNvPr>
          <p:cNvPicPr>
            <a:picLocks noChangeAspect="1" noChangeArrowheads="1"/>
          </p:cNvPicPr>
          <p:nvPr/>
        </p:nvPicPr>
        <p:blipFill>
          <a:blip r:embed="rId2" cstate="print"/>
          <a:srcRect/>
          <a:stretch>
            <a:fillRect/>
          </a:stretch>
        </p:blipFill>
        <p:spPr bwMode="auto">
          <a:xfrm>
            <a:off x="2167377" y="3714224"/>
            <a:ext cx="9733330" cy="5419696"/>
          </a:xfrm>
          <a:prstGeom prst="rect">
            <a:avLst/>
          </a:prstGeom>
          <a:noFill/>
          <a:ln w="9525">
            <a:solidFill>
              <a:schemeClr val="tx1"/>
            </a:solidFill>
            <a:miter lim="800000"/>
            <a:headEnd/>
            <a:tailEnd/>
          </a:ln>
        </p:spPr>
      </p:pic>
      <p:pic>
        <p:nvPicPr>
          <p:cNvPr id="6" name="Picture 3">
            <a:extLst>
              <a:ext uri="{FF2B5EF4-FFF2-40B4-BE49-F238E27FC236}">
                <a16:creationId xmlns:a16="http://schemas.microsoft.com/office/drawing/2014/main" id="{C9D12A93-50DA-D70E-226A-452FCCAD56E2}"/>
              </a:ext>
            </a:extLst>
          </p:cNvPr>
          <p:cNvPicPr>
            <a:picLocks noChangeAspect="1" noChangeArrowheads="1"/>
          </p:cNvPicPr>
          <p:nvPr/>
        </p:nvPicPr>
        <p:blipFill>
          <a:blip r:embed="rId3" cstate="print"/>
          <a:srcRect/>
          <a:stretch>
            <a:fillRect/>
          </a:stretch>
        </p:blipFill>
        <p:spPr bwMode="auto">
          <a:xfrm>
            <a:off x="11686259" y="3714224"/>
            <a:ext cx="9790418" cy="541969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25280794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Pointer to pointer</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r>
              <a:rPr lang="en-US" dirty="0"/>
              <a:t>In C, you are also allowed to use pointers that point to pointers. </a:t>
            </a:r>
          </a:p>
          <a:p>
            <a:pPr algn="just"/>
            <a:r>
              <a:rPr lang="en-US" dirty="0"/>
              <a:t>The pointers in turn point to data (or even to other pointers). </a:t>
            </a:r>
          </a:p>
          <a:p>
            <a:pPr algn="just"/>
            <a:r>
              <a:rPr lang="en-US" dirty="0"/>
              <a:t>To declare pointers to pointers, just add an asterisk * for each level of reference.</a:t>
            </a:r>
          </a:p>
          <a:p>
            <a:pPr algn="just"/>
            <a:r>
              <a:rPr lang="en-US" dirty="0"/>
              <a:t>For example:</a:t>
            </a:r>
          </a:p>
          <a:p>
            <a:pPr algn="just"/>
            <a:endParaRPr lang="en-US" dirty="0"/>
          </a:p>
          <a:p>
            <a:pPr algn="just"/>
            <a:endParaRPr lang="en-US" dirty="0"/>
          </a:p>
        </p:txBody>
      </p:sp>
      <p:graphicFrame>
        <p:nvGraphicFramePr>
          <p:cNvPr id="7" name="Table 6">
            <a:extLst>
              <a:ext uri="{FF2B5EF4-FFF2-40B4-BE49-F238E27FC236}">
                <a16:creationId xmlns:a16="http://schemas.microsoft.com/office/drawing/2014/main" id="{6B24727C-5024-AA25-64E1-CA7A51AF9C37}"/>
              </a:ext>
            </a:extLst>
          </p:cNvPr>
          <p:cNvGraphicFramePr>
            <a:graphicFrameLocks noGrp="1"/>
          </p:cNvGraphicFramePr>
          <p:nvPr>
            <p:extLst>
              <p:ext uri="{D42A27DB-BD31-4B8C-83A1-F6EECF244321}">
                <p14:modId xmlns:p14="http://schemas.microsoft.com/office/powerpoint/2010/main" val="1728693596"/>
              </p:ext>
            </p:extLst>
          </p:nvPr>
        </p:nvGraphicFramePr>
        <p:xfrm>
          <a:off x="3079263" y="8745415"/>
          <a:ext cx="5455138" cy="3098527"/>
        </p:xfrm>
        <a:graphic>
          <a:graphicData uri="http://schemas.openxmlformats.org/drawingml/2006/table">
            <a:tbl>
              <a:tblPr firstRow="1" bandRow="1">
                <a:tableStyleId>{5940675A-B579-460E-94D1-54222C63F5DA}</a:tableStyleId>
              </a:tblPr>
              <a:tblGrid>
                <a:gridCol w="5455138">
                  <a:extLst>
                    <a:ext uri="{9D8B030D-6E8A-4147-A177-3AD203B41FA5}">
                      <a16:colId xmlns:a16="http://schemas.microsoft.com/office/drawing/2014/main" val="3321953771"/>
                    </a:ext>
                  </a:extLst>
                </a:gridCol>
              </a:tblGrid>
              <a:tr h="3098527">
                <a:tc>
                  <a:txBody>
                    <a:bodyPr/>
                    <a:lstStyle/>
                    <a:p>
                      <a:pPr algn="l"/>
                      <a:r>
                        <a:rPr lang="en-US" sz="4400" dirty="0">
                          <a:solidFill>
                            <a:schemeClr val="bg1"/>
                          </a:solidFill>
                          <a:latin typeface="Consolas" panose="020B0609020204030204" pitchFamily="49" charset="0"/>
                          <a:cs typeface="Consolas" panose="020B0609020204030204" pitchFamily="49" charset="0"/>
                        </a:rPr>
                        <a:t> int x = 10;</a:t>
                      </a:r>
                    </a:p>
                    <a:p>
                      <a:pPr algn="l"/>
                      <a:r>
                        <a:rPr lang="en-US" sz="4400" dirty="0">
                          <a:solidFill>
                            <a:schemeClr val="bg1"/>
                          </a:solidFill>
                          <a:latin typeface="Consolas" panose="020B0609020204030204" pitchFamily="49" charset="0"/>
                          <a:cs typeface="Consolas" panose="020B0609020204030204" pitchFamily="49" charset="0"/>
                        </a:rPr>
                        <a:t> int *</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ppx</a:t>
                      </a:r>
                      <a:r>
                        <a:rPr lang="en-US" sz="4400" dirty="0">
                          <a:solidFill>
                            <a:schemeClr val="bg1"/>
                          </a:solidFill>
                          <a:latin typeface="Consolas" panose="020B0609020204030204" pitchFamily="49" charset="0"/>
                          <a:cs typeface="Consolas" panose="020B0609020204030204" pitchFamily="49" charset="0"/>
                        </a:rPr>
                        <a:t>;</a:t>
                      </a:r>
                    </a:p>
                    <a:p>
                      <a:pPr algn="l"/>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 = &amp;x;</a:t>
                      </a:r>
                    </a:p>
                    <a:p>
                      <a:pPr algn="l"/>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ppx</a:t>
                      </a:r>
                      <a:r>
                        <a:rPr lang="en-US" sz="4400" dirty="0">
                          <a:solidFill>
                            <a:schemeClr val="bg1"/>
                          </a:solidFill>
                          <a:latin typeface="Consolas" panose="020B0609020204030204" pitchFamily="49" charset="0"/>
                          <a:cs typeface="Consolas" panose="020B0609020204030204" pitchFamily="49" charset="0"/>
                        </a:rPr>
                        <a:t> = &amp;</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10000"/>
                      </a:schemeClr>
                    </a:solidFill>
                  </a:tcPr>
                </a:tc>
                <a:extLst>
                  <a:ext uri="{0D108BD9-81ED-4DB2-BD59-A6C34878D82A}">
                    <a16:rowId xmlns:a16="http://schemas.microsoft.com/office/drawing/2014/main" val="3930355842"/>
                  </a:ext>
                </a:extLst>
              </a:tr>
            </a:tbl>
          </a:graphicData>
        </a:graphic>
      </p:graphicFrame>
      <p:pic>
        <p:nvPicPr>
          <p:cNvPr id="8" name="Picture 3">
            <a:extLst>
              <a:ext uri="{FF2B5EF4-FFF2-40B4-BE49-F238E27FC236}">
                <a16:creationId xmlns:a16="http://schemas.microsoft.com/office/drawing/2014/main" id="{14FBF2C4-34E5-B759-12F8-B3D8C60B3FBF}"/>
              </a:ext>
            </a:extLst>
          </p:cNvPr>
          <p:cNvPicPr>
            <a:picLocks noChangeAspect="1" noChangeArrowheads="1"/>
          </p:cNvPicPr>
          <p:nvPr/>
        </p:nvPicPr>
        <p:blipFill>
          <a:blip r:embed="rId2" cstate="print"/>
          <a:srcRect/>
          <a:stretch>
            <a:fillRect/>
          </a:stretch>
        </p:blipFill>
        <p:spPr bwMode="auto">
          <a:xfrm>
            <a:off x="9446287" y="8745415"/>
            <a:ext cx="6776437" cy="3166844"/>
          </a:xfrm>
          <a:prstGeom prst="rect">
            <a:avLst/>
          </a:prstGeom>
          <a:noFill/>
          <a:ln w="9525">
            <a:noFill/>
            <a:miter lim="800000"/>
            <a:headEnd/>
            <a:tailEnd/>
          </a:ln>
        </p:spPr>
      </p:pic>
      <p:sp>
        <p:nvSpPr>
          <p:cNvPr id="9" name="TextBox 8">
            <a:extLst>
              <a:ext uri="{FF2B5EF4-FFF2-40B4-BE49-F238E27FC236}">
                <a16:creationId xmlns:a16="http://schemas.microsoft.com/office/drawing/2014/main" id="{1296A0FE-1DDF-E9E0-C861-BA9A4F19DA56}"/>
              </a:ext>
            </a:extLst>
          </p:cNvPr>
          <p:cNvSpPr txBox="1"/>
          <p:nvPr/>
        </p:nvSpPr>
        <p:spPr>
          <a:xfrm>
            <a:off x="17074014" y="8806970"/>
            <a:ext cx="598080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2">
                    <a:lumMod val="10000"/>
                  </a:schemeClr>
                </a:solidFill>
                <a:effectLst/>
                <a:uFillTx/>
                <a:latin typeface="+mn-lt"/>
                <a:ea typeface="+mn-ea"/>
                <a:cs typeface="+mn-cs"/>
                <a:sym typeface="Helvetica Neue"/>
              </a:rPr>
              <a:t>Guess what happens if we run,</a:t>
            </a:r>
          </a:p>
          <a:p>
            <a:pPr marL="0" marR="0" indent="0" algn="l" defTabSz="2438338" rtl="0" fontAlgn="auto" latinLnBrk="0" hangingPunct="0">
              <a:lnSpc>
                <a:spcPct val="100000"/>
              </a:lnSpc>
              <a:spcBef>
                <a:spcPts val="0"/>
              </a:spcBef>
              <a:spcAft>
                <a:spcPts val="0"/>
              </a:spcAft>
              <a:buClrTx/>
              <a:buSzTx/>
              <a:buFontTx/>
              <a:buNone/>
              <a:tabLst/>
            </a:pPr>
            <a:r>
              <a:rPr lang="en-US" sz="3200" dirty="0" err="1">
                <a:solidFill>
                  <a:schemeClr val="bg2">
                    <a:lumMod val="10000"/>
                  </a:schemeClr>
                </a:solidFill>
                <a:latin typeface="Consolas" panose="020B0609020204030204" pitchFamily="49" charset="0"/>
                <a:cs typeface="Consolas" panose="020B0609020204030204" pitchFamily="49" charset="0"/>
              </a:rPr>
              <a:t>printf</a:t>
            </a:r>
            <a:r>
              <a:rPr lang="en-US" sz="3200" dirty="0">
                <a:solidFill>
                  <a:schemeClr val="bg2">
                    <a:lumMod val="10000"/>
                  </a:schemeClr>
                </a:solidFill>
                <a:latin typeface="Consolas" panose="020B0609020204030204" pitchFamily="49" charset="0"/>
                <a:cs typeface="Consolas" panose="020B0609020204030204" pitchFamily="49" charset="0"/>
              </a:rPr>
              <a:t>(“%d”, **</a:t>
            </a:r>
            <a:r>
              <a:rPr lang="en-US" sz="3200" dirty="0" err="1">
                <a:solidFill>
                  <a:schemeClr val="bg2">
                    <a:lumMod val="10000"/>
                  </a:schemeClr>
                </a:solidFill>
                <a:latin typeface="Consolas" panose="020B0609020204030204" pitchFamily="49" charset="0"/>
                <a:cs typeface="Consolas" panose="020B0609020204030204" pitchFamily="49" charset="0"/>
              </a:rPr>
              <a:t>ppx</a:t>
            </a:r>
            <a:r>
              <a:rPr lang="en-US" sz="3200" dirty="0">
                <a:solidFill>
                  <a:schemeClr val="bg2">
                    <a:lumMod val="10000"/>
                  </a:schemeClr>
                </a:solidFill>
                <a:latin typeface="Consolas" panose="020B0609020204030204" pitchFamily="49" charset="0"/>
                <a:cs typeface="Consolas" panose="020B0609020204030204" pitchFamily="49" charset="0"/>
              </a:rPr>
              <a:t>)</a:t>
            </a:r>
            <a:endParaRPr kumimoji="0" lang="en-US" sz="32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endParaRPr>
          </a:p>
        </p:txBody>
      </p:sp>
    </p:spTree>
    <p:extLst>
      <p:ext uri="{BB962C8B-B14F-4D97-AF65-F5344CB8AC3E}">
        <p14:creationId xmlns:p14="http://schemas.microsoft.com/office/powerpoint/2010/main" val="21601438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Concept: linear list</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lstStyle/>
          <a:p>
            <a:pPr>
              <a:lnSpc>
                <a:spcPct val="150000"/>
              </a:lnSpc>
              <a:defRPr/>
            </a:pPr>
            <a:r>
              <a:rPr lang="en-US" dirty="0"/>
              <a:t>A linear list is an elementary abstract data type that allows storage of elements of the same data type in the same contiguous memory area.</a:t>
            </a:r>
            <a:endParaRPr lang="en-US" b="1" dirty="0">
              <a:solidFill>
                <a:srgbClr val="00B0F0"/>
              </a:solidFill>
            </a:endParaRPr>
          </a:p>
          <a:p>
            <a:pPr>
              <a:lnSpc>
                <a:spcPct val="150000"/>
              </a:lnSpc>
              <a:defRPr/>
            </a:pPr>
            <a:r>
              <a:rPr lang="en-US" dirty="0"/>
              <a:t>Most of programming languages support the implementation of a linear list as an </a:t>
            </a:r>
            <a:r>
              <a:rPr lang="en-US" b="1" dirty="0">
                <a:solidFill>
                  <a:srgbClr val="0070C0"/>
                </a:solidFill>
              </a:rPr>
              <a:t>array.</a:t>
            </a:r>
            <a:endParaRPr lang="en-US" dirty="0">
              <a:solidFill>
                <a:srgbClr val="0070C0"/>
              </a:solidFill>
            </a:endParaRPr>
          </a:p>
          <a:p>
            <a:endParaRPr lang="en-US" dirty="0"/>
          </a:p>
        </p:txBody>
      </p:sp>
    </p:spTree>
    <p:extLst>
      <p:ext uri="{BB962C8B-B14F-4D97-AF65-F5344CB8AC3E}">
        <p14:creationId xmlns:p14="http://schemas.microsoft.com/office/powerpoint/2010/main" val="41030737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lstStyle/>
          <a:p>
            <a:pPr>
              <a:lnSpc>
                <a:spcPct val="150000"/>
              </a:lnSpc>
              <a:defRPr/>
            </a:pPr>
            <a:r>
              <a:rPr lang="en-US" dirty="0"/>
              <a:t>A collection of similar data elements</a:t>
            </a:r>
          </a:p>
          <a:p>
            <a:pPr>
              <a:lnSpc>
                <a:spcPct val="150000"/>
              </a:lnSpc>
              <a:defRPr/>
            </a:pPr>
            <a:r>
              <a:rPr lang="en-US" dirty="0"/>
              <a:t>These data elements have the </a:t>
            </a:r>
            <a:r>
              <a:rPr lang="en-US" b="1" dirty="0">
                <a:solidFill>
                  <a:srgbClr val="0070C0"/>
                </a:solidFill>
              </a:rPr>
              <a:t>same data type</a:t>
            </a:r>
            <a:r>
              <a:rPr lang="en-US" b="1" dirty="0">
                <a:solidFill>
                  <a:srgbClr val="00B0F0"/>
                </a:solidFill>
              </a:rPr>
              <a:t> </a:t>
            </a:r>
            <a:r>
              <a:rPr lang="en-US" dirty="0"/>
              <a:t>(homogenous)</a:t>
            </a:r>
          </a:p>
          <a:p>
            <a:pPr>
              <a:lnSpc>
                <a:spcPct val="150000"/>
              </a:lnSpc>
              <a:defRPr/>
            </a:pPr>
            <a:r>
              <a:rPr lang="en-US" dirty="0"/>
              <a:t>The elements of the array are stored in consecutive memory locations and are referenced by </a:t>
            </a:r>
            <a:r>
              <a:rPr lang="en-US" b="1" dirty="0">
                <a:solidFill>
                  <a:srgbClr val="0070C0"/>
                </a:solidFill>
              </a:rPr>
              <a:t>an index</a:t>
            </a:r>
          </a:p>
          <a:p>
            <a:pPr>
              <a:lnSpc>
                <a:spcPct val="150000"/>
              </a:lnSpc>
              <a:defRPr/>
            </a:pPr>
            <a:r>
              <a:rPr lang="en-US" dirty="0"/>
              <a:t>Array index</a:t>
            </a:r>
            <a:r>
              <a:rPr lang="en-US" b="1" dirty="0">
                <a:solidFill>
                  <a:srgbClr val="00B0F0"/>
                </a:solidFill>
              </a:rPr>
              <a:t> </a:t>
            </a:r>
            <a:r>
              <a:rPr lang="en-US" b="1" dirty="0">
                <a:solidFill>
                  <a:srgbClr val="0070C0"/>
                </a:solidFill>
              </a:rPr>
              <a:t>starts from zero</a:t>
            </a:r>
          </a:p>
        </p:txBody>
      </p:sp>
    </p:spTree>
    <p:extLst>
      <p:ext uri="{BB962C8B-B14F-4D97-AF65-F5344CB8AC3E}">
        <p14:creationId xmlns:p14="http://schemas.microsoft.com/office/powerpoint/2010/main" val="25437235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One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[4];</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 = 7;</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5855677" cy="3416320"/>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An array of size N have indexes from 0 to N-1.</a:t>
            </a:r>
          </a:p>
        </p:txBody>
      </p:sp>
    </p:spTree>
    <p:extLst>
      <p:ext uri="{BB962C8B-B14F-4D97-AF65-F5344CB8AC3E}">
        <p14:creationId xmlns:p14="http://schemas.microsoft.com/office/powerpoint/2010/main" val="23153225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two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[3][4];</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[0][2]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[2][1] = 9;</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[1][3]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[2][3]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8551985" cy="4524315"/>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name[size1][size2];</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first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size1</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second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size2</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p:txBody>
      </p:sp>
    </p:spTree>
    <p:extLst>
      <p:ext uri="{BB962C8B-B14F-4D97-AF65-F5344CB8AC3E}">
        <p14:creationId xmlns:p14="http://schemas.microsoft.com/office/powerpoint/2010/main" val="27624071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multi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[3][4][5][6];</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[0][2][2][5]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[2][1][4][0] = 9;</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[1][3][0][4]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[2][3][4][5]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8551985" cy="5632311"/>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name[size1][size2]…[</a:t>
            </a:r>
            <a:r>
              <a:rPr lang="en-US" sz="3600" b="1"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sizeN</a:t>
            </a:r>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first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size1</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second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size2</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N-</a:t>
            </a:r>
            <a:r>
              <a:rPr lang="en-US" sz="3600"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index of array ranged from 0 to </a:t>
            </a:r>
            <a:r>
              <a:rPr lang="en-US" sz="3600" i="1"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sizeN</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p:txBody>
      </p:sp>
    </p:spTree>
    <p:extLst>
      <p:ext uri="{BB962C8B-B14F-4D97-AF65-F5344CB8AC3E}">
        <p14:creationId xmlns:p14="http://schemas.microsoft.com/office/powerpoint/2010/main" val="20480480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Concept</a:t>
            </a:r>
          </a:p>
        </p:txBody>
      </p:sp>
      <p:pic>
        <p:nvPicPr>
          <p:cNvPr id="5" name="Content Placeholder 7">
            <a:extLst>
              <a:ext uri="{FF2B5EF4-FFF2-40B4-BE49-F238E27FC236}">
                <a16:creationId xmlns:a16="http://schemas.microsoft.com/office/drawing/2014/main" id="{BBCF43F9-ED5F-78EE-60A0-6518BF2FAAE0}"/>
              </a:ext>
            </a:extLst>
          </p:cNvPr>
          <p:cNvPicPr>
            <a:picLocks noGrp="1" noChangeAspect="1"/>
          </p:cNvPicPr>
          <p:nvPr>
            <p:ph sz="quarter" idx="11"/>
          </p:nvPr>
        </p:nvPicPr>
        <p:blipFill>
          <a:blip r:embed="rId2">
            <a:extLst>
              <a:ext uri="{BEBA8EAE-BF5A-486C-A8C5-ECC9F3942E4B}">
                <a14:imgProps xmlns:a14="http://schemas.microsoft.com/office/drawing/2010/main">
                  <a14:imgLayer r:embed="rId3">
                    <a14:imgEffect>
                      <a14:backgroundRemoval t="9953" b="89336" l="2250" r="96288">
                        <a14:foregroundMark x1="4499" y1="47630" x2="4499" y2="47630"/>
                        <a14:foregroundMark x1="2362" y1="52844" x2="17435" y2="53081"/>
                        <a14:foregroundMark x1="17435" y1="53081" x2="30259" y2="51185"/>
                        <a14:foregroundMark x1="30259" y1="51185" x2="34871" y2="51185"/>
                        <a14:foregroundMark x1="56805" y1="15877" x2="75253" y2="16114"/>
                        <a14:foregroundMark x1="75253" y1="16114" x2="88639" y2="13033"/>
                        <a14:foregroundMark x1="88639" y1="13033" x2="89426" y2="13033"/>
                        <a14:foregroundMark x1="55456" y1="53081" x2="85489" y2="53318"/>
                        <a14:foregroundMark x1="85489" y1="53318" x2="96400" y2="51659"/>
                        <a14:foregroundMark x1="53768" y1="87204" x2="83352" y2="87441"/>
                        <a14:foregroundMark x1="83352" y1="87441" x2="95163" y2="86256"/>
                        <a14:foregroundMark x1="95163" y1="86256" x2="95276" y2="86019"/>
                        <a14:foregroundMark x1="32733" y1="40995" x2="47694" y2="20142"/>
                        <a14:foregroundMark x1="35208" y1="53081" x2="38920" y2="53081"/>
                        <a14:foregroundMark x1="38920" y1="53081" x2="54106" y2="51422"/>
                        <a14:foregroundMark x1="25422" y1="57820" x2="28796" y2="59479"/>
                        <a14:foregroundMark x1="28796" y1="59479" x2="56018" y2="89336"/>
                      </a14:backgroundRemoval>
                    </a14:imgEffect>
                  </a14:imgLayer>
                </a14:imgProps>
              </a:ext>
            </a:extLst>
          </a:blip>
          <a:stretch>
            <a:fillRect/>
          </a:stretch>
        </p:blipFill>
        <p:spPr>
          <a:xfrm>
            <a:off x="3376126" y="4120989"/>
            <a:ext cx="17120251" cy="8135975"/>
          </a:xfrm>
          <a:prstGeom prst="rect">
            <a:avLst/>
          </a:prstGeom>
        </p:spPr>
      </p:pic>
    </p:spTree>
    <p:extLst>
      <p:ext uri="{BB962C8B-B14F-4D97-AF65-F5344CB8AC3E}">
        <p14:creationId xmlns:p14="http://schemas.microsoft.com/office/powerpoint/2010/main" val="368909541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Concept</a:t>
            </a:r>
          </a:p>
        </p:txBody>
      </p:sp>
      <p:sp>
        <p:nvSpPr>
          <p:cNvPr id="6" name="Content Placeholder 5">
            <a:extLst>
              <a:ext uri="{FF2B5EF4-FFF2-40B4-BE49-F238E27FC236}">
                <a16:creationId xmlns:a16="http://schemas.microsoft.com/office/drawing/2014/main" id="{609668D5-AAF5-B01C-55DF-559D37614AB0}"/>
              </a:ext>
            </a:extLst>
          </p:cNvPr>
          <p:cNvSpPr>
            <a:spLocks noGrp="1"/>
          </p:cNvSpPr>
          <p:nvPr>
            <p:ph sz="quarter" idx="11"/>
          </p:nvPr>
        </p:nvSpPr>
        <p:spPr>
          <a:xfrm>
            <a:off x="2167377" y="3714224"/>
            <a:ext cx="19989238" cy="8129718"/>
          </a:xfrm>
        </p:spPr>
        <p:txBody>
          <a:bodyPr>
            <a:normAutofit lnSpcReduction="10000"/>
          </a:bodyPr>
          <a:lstStyle/>
          <a:p>
            <a:r>
              <a:rPr lang="en-US" dirty="0"/>
              <a:t>Initialization of Arrays: </a:t>
            </a:r>
          </a:p>
          <a:p>
            <a:pPr marL="0" indent="0">
              <a:buNone/>
            </a:pPr>
            <a:r>
              <a:rPr lang="id-ID" altLang="zh-CN" dirty="0">
                <a:latin typeface="Courier New" pitchFamily="49" charset="0"/>
                <a:ea typeface="Tahoma" pitchFamily="34" charset="0"/>
                <a:cs typeface="Courier New" pitchFamily="49" charset="0"/>
              </a:rPr>
              <a:t>		int </a:t>
            </a:r>
            <a:r>
              <a:rPr lang="id-ID" altLang="zh-CN" dirty="0" err="1">
                <a:latin typeface="Courier New" pitchFamily="49" charset="0"/>
                <a:ea typeface="Tahoma" pitchFamily="34" charset="0"/>
                <a:cs typeface="Courier New" pitchFamily="49" charset="0"/>
              </a:rPr>
              <a:t>marks</a:t>
            </a:r>
            <a:r>
              <a:rPr lang="id-ID" altLang="zh-CN" dirty="0">
                <a:latin typeface="Courier New" pitchFamily="49" charset="0"/>
                <a:ea typeface="Tahoma" pitchFamily="34" charset="0"/>
                <a:cs typeface="Courier New" pitchFamily="49" charset="0"/>
              </a:rPr>
              <a:t>[5] = {90, 82, 78, 95, 88};</a:t>
            </a:r>
            <a:endParaRPr lang="en-US" dirty="0"/>
          </a:p>
          <a:p>
            <a:r>
              <a:rPr lang="en-US" dirty="0"/>
              <a:t>Inputting Values: </a:t>
            </a:r>
          </a:p>
          <a:p>
            <a:pPr marL="0" indent="0">
              <a:buNone/>
            </a:pPr>
            <a:r>
              <a:rPr lang="en-US" altLang="zh-CN" dirty="0">
                <a:latin typeface="Courier New" pitchFamily="49" charset="0"/>
                <a:cs typeface="Tahoma" pitchFamily="34" charset="0"/>
              </a:rPr>
              <a:t>		</a:t>
            </a:r>
            <a:r>
              <a:rPr lang="id-ID" altLang="zh-CN" dirty="0">
                <a:latin typeface="Courier New" pitchFamily="49" charset="0"/>
                <a:cs typeface="Tahoma" pitchFamily="34" charset="0"/>
              </a:rPr>
              <a:t>int i, </a:t>
            </a:r>
            <a:r>
              <a:rPr lang="id-ID" altLang="zh-CN" dirty="0" err="1">
                <a:latin typeface="Courier New" pitchFamily="49" charset="0"/>
                <a:cs typeface="Tahoma" pitchFamily="34" charset="0"/>
              </a:rPr>
              <a:t>marks</a:t>
            </a:r>
            <a:r>
              <a:rPr lang="id-ID" altLang="zh-CN" dirty="0">
                <a:latin typeface="Courier New" pitchFamily="49" charset="0"/>
                <a:cs typeface="Tahoma" pitchFamily="34" charset="0"/>
              </a:rPr>
              <a:t>[10];</a:t>
            </a:r>
          </a:p>
          <a:p>
            <a:pPr marL="339725" indent="-339725">
              <a:buNone/>
            </a:pPr>
            <a:r>
              <a:rPr lang="id-ID" altLang="zh-CN" dirty="0">
                <a:latin typeface="Courier New" pitchFamily="49" charset="0"/>
                <a:cs typeface="Tahoma" pitchFamily="34" charset="0"/>
              </a:rPr>
              <a:t>			</a:t>
            </a:r>
            <a:r>
              <a:rPr lang="id-ID" altLang="zh-CN" dirty="0" err="1">
                <a:latin typeface="Courier New" pitchFamily="49" charset="0"/>
                <a:cs typeface="Tahoma" pitchFamily="34" charset="0"/>
              </a:rPr>
              <a:t>for</a:t>
            </a:r>
            <a:r>
              <a:rPr lang="id-ID" altLang="zh-CN" dirty="0">
                <a:latin typeface="Courier New" pitchFamily="49" charset="0"/>
                <a:cs typeface="Tahoma" pitchFamily="34" charset="0"/>
              </a:rPr>
              <a:t> (i=0; i&lt;10; i++)</a:t>
            </a:r>
            <a:r>
              <a:rPr lang="id-ID" altLang="zh-CN" dirty="0" err="1">
                <a:latin typeface="Courier New" pitchFamily="49" charset="0"/>
                <a:cs typeface="Tahoma" pitchFamily="34" charset="0"/>
              </a:rPr>
              <a:t>scanf</a:t>
            </a:r>
            <a:r>
              <a:rPr lang="id-ID" altLang="zh-CN" dirty="0">
                <a:latin typeface="Courier New" pitchFamily="49" charset="0"/>
                <a:cs typeface="Tahoma" pitchFamily="34" charset="0"/>
              </a:rPr>
              <a:t>(“%d”, &amp;</a:t>
            </a:r>
            <a:r>
              <a:rPr lang="id-ID" altLang="zh-CN" dirty="0" err="1">
                <a:latin typeface="Courier New" pitchFamily="49" charset="0"/>
                <a:cs typeface="Tahoma" pitchFamily="34" charset="0"/>
              </a:rPr>
              <a:t>marks</a:t>
            </a:r>
            <a:r>
              <a:rPr lang="id-ID" altLang="zh-CN" dirty="0">
                <a:latin typeface="Courier New" pitchFamily="49" charset="0"/>
                <a:cs typeface="Tahoma" pitchFamily="34" charset="0"/>
              </a:rPr>
              <a:t>[i]);</a:t>
            </a:r>
            <a:endParaRPr lang="en-US" dirty="0"/>
          </a:p>
          <a:p>
            <a:r>
              <a:rPr lang="en-US" dirty="0"/>
              <a:t>Assigning Values: </a:t>
            </a:r>
          </a:p>
          <a:p>
            <a:pPr marL="0" indent="0">
              <a:buNone/>
            </a:pPr>
            <a:r>
              <a:rPr lang="id-ID" altLang="zh-CN" dirty="0">
                <a:latin typeface="Courier New" pitchFamily="49" charset="0"/>
                <a:cs typeface="Tahoma" pitchFamily="34" charset="0"/>
              </a:rPr>
              <a:t>		int i, arr1[10], arr2[10];</a:t>
            </a:r>
          </a:p>
          <a:p>
            <a:pPr marL="339725" indent="-339725">
              <a:buNone/>
            </a:pPr>
            <a:r>
              <a:rPr lang="id-ID" altLang="zh-CN" dirty="0">
                <a:latin typeface="Courier New" pitchFamily="49" charset="0"/>
                <a:cs typeface="Tahoma" pitchFamily="34" charset="0"/>
              </a:rPr>
              <a:t>			</a:t>
            </a:r>
            <a:r>
              <a:rPr lang="id-ID" altLang="zh-CN" dirty="0" err="1">
                <a:latin typeface="Courier New" pitchFamily="49" charset="0"/>
                <a:cs typeface="Tahoma" pitchFamily="34" charset="0"/>
              </a:rPr>
              <a:t>for</a:t>
            </a:r>
            <a:r>
              <a:rPr lang="id-ID" altLang="zh-CN" dirty="0">
                <a:latin typeface="Courier New" pitchFamily="49" charset="0"/>
                <a:cs typeface="Tahoma" pitchFamily="34" charset="0"/>
              </a:rPr>
              <a:t>(i=0; i&lt;10; i++)arr2[i] = arr1[i];</a:t>
            </a:r>
          </a:p>
          <a:p>
            <a:endParaRPr lang="en-US" dirty="0"/>
          </a:p>
        </p:txBody>
      </p:sp>
    </p:spTree>
    <p:extLst>
      <p:ext uri="{BB962C8B-B14F-4D97-AF65-F5344CB8AC3E}">
        <p14:creationId xmlns:p14="http://schemas.microsoft.com/office/powerpoint/2010/main" val="40783575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913-EE39-C321-5882-05A506DB3444}"/>
              </a:ext>
            </a:extLst>
          </p:cNvPr>
          <p:cNvSpPr>
            <a:spLocks noGrp="1"/>
          </p:cNvSpPr>
          <p:nvPr>
            <p:ph type="title"/>
          </p:nvPr>
        </p:nvSpPr>
        <p:spPr/>
        <p:txBody>
          <a:bodyPr>
            <a:normAutofit fontScale="90000"/>
          </a:bodyPr>
          <a:lstStyle/>
          <a:p>
            <a:r>
              <a:rPr lang="en-ID" dirty="0"/>
              <a:t>LEARNING OUTCOMES</a:t>
            </a:r>
          </a:p>
        </p:txBody>
      </p:sp>
      <p:sp>
        <p:nvSpPr>
          <p:cNvPr id="3" name="Text Placeholder 2">
            <a:extLst>
              <a:ext uri="{FF2B5EF4-FFF2-40B4-BE49-F238E27FC236}">
                <a16:creationId xmlns:a16="http://schemas.microsoft.com/office/drawing/2014/main" id="{0002D373-5BC5-C51D-92C2-C090C3857861}"/>
              </a:ext>
            </a:extLst>
          </p:cNvPr>
          <p:cNvSpPr>
            <a:spLocks noGrp="1"/>
          </p:cNvSpPr>
          <p:nvPr>
            <p:ph type="body" sz="quarter" idx="10"/>
          </p:nvPr>
        </p:nvSpPr>
        <p:spPr/>
        <p:txBody>
          <a:bodyPr/>
          <a:lstStyle/>
          <a:p>
            <a:r>
              <a:rPr lang="en-ID" dirty="0"/>
              <a:t>Session 01</a:t>
            </a:r>
          </a:p>
        </p:txBody>
      </p:sp>
      <p:sp>
        <p:nvSpPr>
          <p:cNvPr id="4" name="Content Placeholder 3">
            <a:extLst>
              <a:ext uri="{FF2B5EF4-FFF2-40B4-BE49-F238E27FC236}">
                <a16:creationId xmlns:a16="http://schemas.microsoft.com/office/drawing/2014/main" id="{72B426B6-A02E-F758-7A2B-554FFF354A1A}"/>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The learning outcomes associated with this topic:</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1: Explain the concept of data structures and its usage in Computer Science</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Other operations</a:t>
            </a:r>
          </a:p>
        </p:txBody>
      </p:sp>
      <p:sp>
        <p:nvSpPr>
          <p:cNvPr id="6" name="Content Placeholder 5">
            <a:extLst>
              <a:ext uri="{FF2B5EF4-FFF2-40B4-BE49-F238E27FC236}">
                <a16:creationId xmlns:a16="http://schemas.microsoft.com/office/drawing/2014/main" id="{609668D5-AAF5-B01C-55DF-559D37614AB0}"/>
              </a:ext>
            </a:extLst>
          </p:cNvPr>
          <p:cNvSpPr>
            <a:spLocks noGrp="1"/>
          </p:cNvSpPr>
          <p:nvPr>
            <p:ph sz="quarter" idx="11"/>
          </p:nvPr>
        </p:nvSpPr>
        <p:spPr>
          <a:xfrm>
            <a:off x="2167377" y="3714224"/>
            <a:ext cx="19989238" cy="8129718"/>
          </a:xfrm>
        </p:spPr>
        <p:txBody>
          <a:bodyPr>
            <a:normAutofit/>
          </a:bodyPr>
          <a:lstStyle/>
          <a:p>
            <a:r>
              <a:rPr lang="en-US" dirty="0"/>
              <a:t>There are a number of operations that can be performed on arrays:</a:t>
            </a:r>
          </a:p>
          <a:p>
            <a:pPr lvl="1">
              <a:buFont typeface="Wingdings" pitchFamily="2" charset="2"/>
              <a:buChar char="Ø"/>
            </a:pPr>
            <a:r>
              <a:rPr lang="en-US" dirty="0"/>
              <a:t>Traversal</a:t>
            </a:r>
          </a:p>
          <a:p>
            <a:pPr lvl="1">
              <a:buFont typeface="Wingdings" pitchFamily="2" charset="2"/>
              <a:buChar char="Ø"/>
            </a:pPr>
            <a:r>
              <a:rPr lang="en-US" dirty="0"/>
              <a:t>Insertion</a:t>
            </a:r>
          </a:p>
          <a:p>
            <a:pPr lvl="1">
              <a:buFont typeface="Wingdings" pitchFamily="2" charset="2"/>
              <a:buChar char="Ø"/>
            </a:pPr>
            <a:r>
              <a:rPr lang="en-US" dirty="0"/>
              <a:t>Searching</a:t>
            </a:r>
          </a:p>
          <a:p>
            <a:pPr lvl="1">
              <a:buFont typeface="Wingdings" pitchFamily="2" charset="2"/>
              <a:buChar char="Ø"/>
            </a:pPr>
            <a:r>
              <a:rPr lang="en-US" dirty="0"/>
              <a:t>Deletion</a:t>
            </a:r>
          </a:p>
          <a:p>
            <a:pPr lvl="1">
              <a:buFont typeface="Wingdings" pitchFamily="2" charset="2"/>
              <a:buChar char="Ø"/>
            </a:pPr>
            <a:r>
              <a:rPr lang="en-US" dirty="0"/>
              <a:t>Merging</a:t>
            </a:r>
          </a:p>
          <a:p>
            <a:pPr lvl="1">
              <a:buFont typeface="Wingdings" pitchFamily="2" charset="2"/>
              <a:buChar char="Ø"/>
            </a:pPr>
            <a:r>
              <a:rPr lang="en-US" dirty="0"/>
              <a:t>Sorting</a:t>
            </a:r>
          </a:p>
          <a:p>
            <a:endParaRPr lang="id-ID" altLang="zh-CN" dirty="0">
              <a:latin typeface="Courier New" pitchFamily="49" charset="0"/>
              <a:cs typeface="Tahoma" pitchFamily="34" charset="0"/>
            </a:endParaRPr>
          </a:p>
          <a:p>
            <a:endParaRPr lang="en-US" dirty="0"/>
          </a:p>
        </p:txBody>
      </p:sp>
    </p:spTree>
    <p:extLst>
      <p:ext uri="{BB962C8B-B14F-4D97-AF65-F5344CB8AC3E}">
        <p14:creationId xmlns:p14="http://schemas.microsoft.com/office/powerpoint/2010/main" val="387924819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E6C-7730-1915-E3F2-54C4F6ECCFB5}"/>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5631E133-00BB-7A3C-1D6D-ACFBABD9D6A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F77D1F3-A0FA-2266-3F94-5562A6F7F9B9}"/>
              </a:ext>
            </a:extLst>
          </p:cNvPr>
          <p:cNvSpPr>
            <a:spLocks noGrp="1"/>
          </p:cNvSpPr>
          <p:nvPr>
            <p:ph sz="quarter" idx="11"/>
          </p:nvPr>
        </p:nvSpPr>
        <p:spPr/>
        <p:txBody>
          <a:bodyPr/>
          <a:lstStyle/>
          <a:p>
            <a:r>
              <a:rPr lang="en-US" dirty="0"/>
              <a:t>S. Sridhar. 2015. Design and Analysis of Algorithms. Oxford University Press. New Delhi. ISBN: 9780198093695. Chapter 5</a:t>
            </a:r>
          </a:p>
          <a:p>
            <a:r>
              <a:rPr lang="en-US" dirty="0"/>
              <a:t>Reema </a:t>
            </a:r>
            <a:r>
              <a:rPr lang="en-US" dirty="0" err="1"/>
              <a:t>Thareja</a:t>
            </a:r>
            <a:r>
              <a:rPr lang="en-US" dirty="0"/>
              <a:t>. 2014. Data structures using C. Oxford University Press. New Delhi. ISBN:9780198099307. Chapter 1 &amp; 3</a:t>
            </a:r>
          </a:p>
          <a:p>
            <a:r>
              <a:rPr lang="en-US" dirty="0"/>
              <a:t>Arrays in C/C++ Programming, http://</a:t>
            </a:r>
            <a:r>
              <a:rPr lang="en-US" dirty="0" err="1"/>
              <a:t>www.mycplus.com</a:t>
            </a:r>
            <a:r>
              <a:rPr lang="en-US" dirty="0"/>
              <a:t>/tutorials/data-structures/arrays-c-</a:t>
            </a:r>
            <a:r>
              <a:rPr lang="en-US" dirty="0" err="1"/>
              <a:t>cpp</a:t>
            </a:r>
            <a:r>
              <a:rPr lang="en-US" dirty="0"/>
              <a:t>-programming</a:t>
            </a:r>
          </a:p>
          <a:p>
            <a:endParaRPr lang="en-US" dirty="0"/>
          </a:p>
        </p:txBody>
      </p:sp>
    </p:spTree>
    <p:extLst>
      <p:ext uri="{BB962C8B-B14F-4D97-AF65-F5344CB8AC3E}">
        <p14:creationId xmlns:p14="http://schemas.microsoft.com/office/powerpoint/2010/main" val="13609669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AABD-B3C3-63F5-E921-E426EEF8E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13C6D-8E71-46B3-88D3-8C356010309E}"/>
              </a:ext>
            </a:extLst>
          </p:cNvPr>
          <p:cNvSpPr>
            <a:spLocks noGrp="1"/>
          </p:cNvSpPr>
          <p:nvPr>
            <p:ph type="title"/>
          </p:nvPr>
        </p:nvSpPr>
        <p:spPr/>
        <p:txBody>
          <a:bodyPr>
            <a:normAutofit fontScale="90000"/>
          </a:bodyPr>
          <a:lstStyle/>
          <a:p>
            <a:r>
              <a:rPr lang="en-ID" dirty="0"/>
              <a:t>LEARNING Objectives</a:t>
            </a:r>
          </a:p>
        </p:txBody>
      </p:sp>
      <p:sp>
        <p:nvSpPr>
          <p:cNvPr id="3" name="Text Placeholder 2">
            <a:extLst>
              <a:ext uri="{FF2B5EF4-FFF2-40B4-BE49-F238E27FC236}">
                <a16:creationId xmlns:a16="http://schemas.microsoft.com/office/drawing/2014/main" id="{8D09C7B1-CC6A-39BE-A183-BD9334247C5F}"/>
              </a:ext>
            </a:extLst>
          </p:cNvPr>
          <p:cNvSpPr>
            <a:spLocks noGrp="1"/>
          </p:cNvSpPr>
          <p:nvPr>
            <p:ph type="body" sz="quarter" idx="10"/>
          </p:nvPr>
        </p:nvSpPr>
        <p:spPr/>
        <p:txBody>
          <a:bodyPr/>
          <a:lstStyle/>
          <a:p>
            <a:r>
              <a:rPr lang="en-ID" dirty="0"/>
              <a:t>Session 01</a:t>
            </a:r>
          </a:p>
        </p:txBody>
      </p:sp>
      <p:sp>
        <p:nvSpPr>
          <p:cNvPr id="4" name="Content Placeholder 3">
            <a:extLst>
              <a:ext uri="{FF2B5EF4-FFF2-40B4-BE49-F238E27FC236}">
                <a16:creationId xmlns:a16="http://schemas.microsoft.com/office/drawing/2014/main" id="{6CF7D233-72B9-3C74-3CC4-6EB296C5ED08}"/>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At the end of this session, students will be able to:</a:t>
            </a:r>
          </a:p>
          <a:p>
            <a:pPr marL="504000" indent="-504000"/>
            <a:r>
              <a:rPr lang="en-ID" dirty="0"/>
              <a:t>U</a:t>
            </a:r>
            <a:r>
              <a:rPr lang="en-ID" sz="4400" dirty="0">
                <a:latin typeface="Open Sans" panose="020B0606030504020204" pitchFamily="34" charset="0"/>
                <a:ea typeface="Open Sans" panose="020B0606030504020204" pitchFamily="34" charset="0"/>
                <a:cs typeface="Open Sans" panose="020B0606030504020204" pitchFamily="34" charset="0"/>
              </a:rPr>
              <a:t>nderstand the concept of pointer and array </a:t>
            </a:r>
          </a:p>
          <a:p>
            <a:pPr marL="504000" indent="-504000"/>
            <a:r>
              <a:rPr lang="en-ID" dirty="0"/>
              <a:t>Apply the concept of pointer and array </a:t>
            </a:r>
            <a:r>
              <a:rPr lang="en-ID" sz="4400" dirty="0">
                <a:latin typeface="Open Sans" panose="020B0606030504020204" pitchFamily="34" charset="0"/>
                <a:ea typeface="Open Sans" panose="020B0606030504020204" pitchFamily="34" charset="0"/>
                <a:cs typeface="Open Sans" panose="020B0606030504020204" pitchFamily="34" charset="0"/>
              </a:rPr>
              <a:t>using C</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4837344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6E5-1DB7-84E4-67E9-18F71B333FFF}"/>
              </a:ext>
            </a:extLst>
          </p:cNvPr>
          <p:cNvSpPr>
            <a:spLocks noGrp="1"/>
          </p:cNvSpPr>
          <p:nvPr>
            <p:ph type="title"/>
          </p:nvPr>
        </p:nvSpPr>
        <p:spPr/>
        <p:txBody>
          <a:bodyPr>
            <a:normAutofit fontScale="90000"/>
          </a:bodyPr>
          <a:lstStyle/>
          <a:p>
            <a:r>
              <a:rPr lang="en-US" dirty="0"/>
              <a:t>SUBTOPICS</a:t>
            </a:r>
          </a:p>
        </p:txBody>
      </p:sp>
      <p:sp>
        <p:nvSpPr>
          <p:cNvPr id="3" name="Text Placeholder 2">
            <a:extLst>
              <a:ext uri="{FF2B5EF4-FFF2-40B4-BE49-F238E27FC236}">
                <a16:creationId xmlns:a16="http://schemas.microsoft.com/office/drawing/2014/main" id="{A45DFB5B-CA62-5EB5-491E-BAED39A0377E}"/>
              </a:ext>
            </a:extLst>
          </p:cNvPr>
          <p:cNvSpPr>
            <a:spLocks noGrp="1"/>
          </p:cNvSpPr>
          <p:nvPr>
            <p:ph type="body" sz="quarter" idx="10"/>
          </p:nvPr>
        </p:nvSpPr>
        <p:spPr/>
        <p:txBody>
          <a:bodyPr/>
          <a:lstStyle/>
          <a:p>
            <a:r>
              <a:rPr lang="en-US" dirty="0"/>
              <a:t>Session 01</a:t>
            </a:r>
          </a:p>
        </p:txBody>
      </p:sp>
      <p:sp>
        <p:nvSpPr>
          <p:cNvPr id="4" name="Content Placeholder 3">
            <a:extLst>
              <a:ext uri="{FF2B5EF4-FFF2-40B4-BE49-F238E27FC236}">
                <a16:creationId xmlns:a16="http://schemas.microsoft.com/office/drawing/2014/main" id="{B37AEFF5-7353-7FAB-51D0-FDFDF4368612}"/>
              </a:ext>
            </a:extLst>
          </p:cNvPr>
          <p:cNvSpPr>
            <a:spLocks noGrp="1"/>
          </p:cNvSpPr>
          <p:nvPr>
            <p:ph sz="quarter" idx="11"/>
          </p:nvPr>
        </p:nvSpPr>
        <p:spPr/>
        <p:txBody>
          <a:bodyPr/>
          <a:lstStyle/>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Pointer Review</a:t>
            </a:r>
          </a:p>
          <a:p>
            <a:pPr marL="504000" indent="-504000"/>
            <a:r>
              <a:rPr lang="en-AU" dirty="0"/>
              <a:t>Array</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Accessing Array</a:t>
            </a:r>
          </a:p>
          <a:p>
            <a:pPr marL="504000" indent="-504000"/>
            <a:r>
              <a:rPr lang="en-AU" dirty="0"/>
              <a:t>Storing Array Value</a:t>
            </a:r>
            <a:endParaRPr lang="en-AU" sz="4400" dirty="0">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Tree>
    <p:extLst>
      <p:ext uri="{BB962C8B-B14F-4D97-AF65-F5344CB8AC3E}">
        <p14:creationId xmlns:p14="http://schemas.microsoft.com/office/powerpoint/2010/main" val="32874134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r>
              <a:rPr lang="en-US" dirty="0"/>
              <a:t>Every variable in C has a name and a value associated with it, and when a variable is declared, </a:t>
            </a:r>
            <a:r>
              <a:rPr lang="en-US" b="1" dirty="0">
                <a:solidFill>
                  <a:srgbClr val="0070C0"/>
                </a:solidFill>
              </a:rPr>
              <a:t>a specific block of memory </a:t>
            </a:r>
            <a:r>
              <a:rPr lang="en-US" dirty="0"/>
              <a:t>within the computer is allocated to hold the value </a:t>
            </a:r>
            <a:r>
              <a:rPr lang="en-US" b="1" dirty="0">
                <a:solidFill>
                  <a:srgbClr val="0070C0"/>
                </a:solidFill>
              </a:rPr>
              <a:t>(the size depends of the data type)</a:t>
            </a:r>
            <a:r>
              <a:rPr lang="en-US" dirty="0"/>
              <a:t>. </a:t>
            </a:r>
          </a:p>
          <a:p>
            <a:r>
              <a:rPr lang="en-US" dirty="0"/>
              <a:t>For example:</a:t>
            </a:r>
          </a:p>
          <a:p>
            <a:endParaRPr lang="en-US" dirty="0"/>
          </a:p>
          <a:p>
            <a:r>
              <a:rPr lang="en-US" dirty="0"/>
              <a:t>The size of integer may vary from one system to another. </a:t>
            </a:r>
          </a:p>
          <a:p>
            <a:r>
              <a:rPr lang="en-US" dirty="0"/>
              <a:t>In 32 bit systems, an integer variable is allocated </a:t>
            </a:r>
            <a:r>
              <a:rPr lang="en-US" b="1" dirty="0">
                <a:solidFill>
                  <a:srgbClr val="0070C0"/>
                </a:solidFill>
              </a:rPr>
              <a:t>4 bytes </a:t>
            </a:r>
            <a:r>
              <a:rPr lang="en-US" dirty="0"/>
              <a:t>while in 16 bit systems, it is allocated </a:t>
            </a:r>
            <a:r>
              <a:rPr lang="en-US" b="1" dirty="0">
                <a:solidFill>
                  <a:srgbClr val="0070C0"/>
                </a:solidFill>
              </a:rPr>
              <a:t>2 bytes</a:t>
            </a:r>
          </a:p>
          <a:p>
            <a:endParaRPr lang="en-US" dirty="0"/>
          </a:p>
          <a:p>
            <a:endParaRPr lang="en-US" dirty="0"/>
          </a:p>
        </p:txBody>
      </p:sp>
      <p:pic>
        <p:nvPicPr>
          <p:cNvPr id="5" name="Picture 4">
            <a:extLst>
              <a:ext uri="{FF2B5EF4-FFF2-40B4-BE49-F238E27FC236}">
                <a16:creationId xmlns:a16="http://schemas.microsoft.com/office/drawing/2014/main" id="{5A6D39E9-4D67-0B62-8290-542131816883}"/>
              </a:ext>
            </a:extLst>
          </p:cNvPr>
          <p:cNvPicPr>
            <a:picLocks noChangeAspect="1"/>
          </p:cNvPicPr>
          <p:nvPr/>
        </p:nvPicPr>
        <p:blipFill>
          <a:blip r:embed="rId2"/>
          <a:stretch>
            <a:fillRect/>
          </a:stretch>
        </p:blipFill>
        <p:spPr>
          <a:xfrm>
            <a:off x="9609023" y="7329519"/>
            <a:ext cx="4426008" cy="1410911"/>
          </a:xfrm>
          <a:prstGeom prst="rect">
            <a:avLst/>
          </a:prstGeom>
        </p:spPr>
      </p:pic>
    </p:spTree>
    <p:extLst>
      <p:ext uri="{BB962C8B-B14F-4D97-AF65-F5344CB8AC3E}">
        <p14:creationId xmlns:p14="http://schemas.microsoft.com/office/powerpoint/2010/main" val="16176066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defRPr/>
            </a:pPr>
            <a:endParaRPr lang="en-US" sz="4400" dirty="0"/>
          </a:p>
          <a:p>
            <a:pPr algn="just">
              <a:defRPr/>
            </a:pPr>
            <a:endParaRPr lang="en-US" sz="4400" dirty="0"/>
          </a:p>
          <a:p>
            <a:pPr algn="just">
              <a:defRPr/>
            </a:pPr>
            <a:endParaRPr lang="en-US" sz="4400" dirty="0"/>
          </a:p>
          <a:p>
            <a:pPr algn="just">
              <a:defRPr/>
            </a:pPr>
            <a:r>
              <a:rPr lang="en-US" sz="4400" dirty="0"/>
              <a:t>When the statement executes, the compiler sets aside 2 bytes of </a:t>
            </a:r>
            <a:r>
              <a:rPr lang="en-US" sz="4400" b="1" dirty="0">
                <a:solidFill>
                  <a:srgbClr val="0070C0"/>
                </a:solidFill>
              </a:rPr>
              <a:t>memory</a:t>
            </a:r>
            <a:r>
              <a:rPr lang="en-US" sz="4400" dirty="0">
                <a:solidFill>
                  <a:srgbClr val="0070C0"/>
                </a:solidFill>
              </a:rPr>
              <a:t> </a:t>
            </a:r>
            <a:r>
              <a:rPr lang="en-US" sz="4400" dirty="0"/>
              <a:t>to </a:t>
            </a:r>
            <a:r>
              <a:rPr lang="en-US" sz="4400" b="1" dirty="0">
                <a:solidFill>
                  <a:srgbClr val="0070C0"/>
                </a:solidFill>
              </a:rPr>
              <a:t>hold</a:t>
            </a:r>
            <a:r>
              <a:rPr lang="en-US" sz="4400" dirty="0"/>
              <a:t> the value 10 and it also sets up a symbol table in which it </a:t>
            </a:r>
            <a:r>
              <a:rPr lang="en-US" sz="4400" b="1" dirty="0">
                <a:solidFill>
                  <a:srgbClr val="0070C0"/>
                </a:solidFill>
              </a:rPr>
              <a:t>adds</a:t>
            </a:r>
            <a:r>
              <a:rPr lang="en-US" sz="4400" dirty="0"/>
              <a:t> the symbol x and the relative </a:t>
            </a:r>
            <a:r>
              <a:rPr lang="en-US" sz="4400" b="1" dirty="0">
                <a:solidFill>
                  <a:srgbClr val="0070C0"/>
                </a:solidFill>
              </a:rPr>
              <a:t>address</a:t>
            </a:r>
            <a:r>
              <a:rPr lang="en-US" sz="4400" b="1" dirty="0"/>
              <a:t> </a:t>
            </a:r>
            <a:r>
              <a:rPr lang="en-US" sz="4400" dirty="0"/>
              <a:t>in the memory where those 2 bytes were set aside</a:t>
            </a:r>
            <a:r>
              <a:rPr lang="en-US" sz="4400" b="1" dirty="0"/>
              <a:t>.</a:t>
            </a:r>
          </a:p>
          <a:p>
            <a:pPr algn="just">
              <a:defRPr/>
            </a:pPr>
            <a:r>
              <a:rPr lang="en-US" sz="4400" dirty="0"/>
              <a:t>Thus, every variable in C has a value and also a memory location (address)  </a:t>
            </a:r>
          </a:p>
        </p:txBody>
      </p:sp>
      <p:pic>
        <p:nvPicPr>
          <p:cNvPr id="5" name="Picture 4">
            <a:extLst>
              <a:ext uri="{FF2B5EF4-FFF2-40B4-BE49-F238E27FC236}">
                <a16:creationId xmlns:a16="http://schemas.microsoft.com/office/drawing/2014/main" id="{E16102BA-AB35-CAFB-E8AA-AF11575384C8}"/>
              </a:ext>
            </a:extLst>
          </p:cNvPr>
          <p:cNvPicPr>
            <a:picLocks noChangeAspect="1"/>
          </p:cNvPicPr>
          <p:nvPr/>
        </p:nvPicPr>
        <p:blipFill>
          <a:blip r:embed="rId2"/>
          <a:stretch>
            <a:fillRect/>
          </a:stretch>
        </p:blipFill>
        <p:spPr>
          <a:xfrm>
            <a:off x="9304223" y="4555159"/>
            <a:ext cx="4426008" cy="1410911"/>
          </a:xfrm>
          <a:prstGeom prst="rect">
            <a:avLst/>
          </a:prstGeom>
        </p:spPr>
      </p:pic>
    </p:spTree>
    <p:extLst>
      <p:ext uri="{BB962C8B-B14F-4D97-AF65-F5344CB8AC3E}">
        <p14:creationId xmlns:p14="http://schemas.microsoft.com/office/powerpoint/2010/main" val="37840652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defRPr/>
            </a:pPr>
            <a:r>
              <a:rPr lang="en-US" sz="4400" b="1" dirty="0">
                <a:solidFill>
                  <a:srgbClr val="0070C0"/>
                </a:solidFill>
              </a:rPr>
              <a:t>Pointer</a:t>
            </a:r>
            <a:r>
              <a:rPr lang="en-US" sz="4400" dirty="0"/>
              <a:t> is a data type whose value refers to another value stored  elsewhere in computer memory using its address.</a:t>
            </a:r>
          </a:p>
          <a:p>
            <a:pPr algn="just">
              <a:defRPr/>
            </a:pPr>
            <a:endParaRPr lang="en-US" sz="4400" dirty="0"/>
          </a:p>
          <a:p>
            <a:pPr algn="just">
              <a:defRPr/>
            </a:pPr>
            <a:r>
              <a:rPr lang="en-US" sz="4400" dirty="0"/>
              <a:t>The two most important operators used with pointer type are:</a:t>
            </a:r>
          </a:p>
        </p:txBody>
      </p:sp>
      <p:pic>
        <p:nvPicPr>
          <p:cNvPr id="8" name="Picture 7" descr="A close-up of a sign&#10;&#10;Description automatically generated">
            <a:extLst>
              <a:ext uri="{FF2B5EF4-FFF2-40B4-BE49-F238E27FC236}">
                <a16:creationId xmlns:a16="http://schemas.microsoft.com/office/drawing/2014/main" id="{D0E7A851-70F6-48FD-C98B-7ED145F9D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396" y="8148626"/>
            <a:ext cx="10151207" cy="2201467"/>
          </a:xfrm>
          <a:prstGeom prst="rect">
            <a:avLst/>
          </a:prstGeom>
        </p:spPr>
      </p:pic>
    </p:spTree>
    <p:extLst>
      <p:ext uri="{BB962C8B-B14F-4D97-AF65-F5344CB8AC3E}">
        <p14:creationId xmlns:p14="http://schemas.microsoft.com/office/powerpoint/2010/main" val="36208028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Applications</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fontScale="92500" lnSpcReduction="20000"/>
          </a:bodyPr>
          <a:lstStyle/>
          <a:p>
            <a:pPr algn="just"/>
            <a:r>
              <a:rPr lang="en-US" dirty="0"/>
              <a:t>Pointers are frequently used in C, as they have a number of useful applications. Such as:</a:t>
            </a:r>
          </a:p>
          <a:p>
            <a:pPr lvl="1" algn="just">
              <a:buFont typeface="Wingdings" pitchFamily="2" charset="2"/>
              <a:buChar char="Ø"/>
            </a:pPr>
            <a:r>
              <a:rPr lang="en-US" dirty="0"/>
              <a:t>Used to pass information back and forth between a function and its reference point.</a:t>
            </a:r>
          </a:p>
          <a:p>
            <a:pPr lvl="1" algn="just">
              <a:buFont typeface="Wingdings" pitchFamily="2" charset="2"/>
              <a:buChar char="Ø"/>
            </a:pPr>
            <a:r>
              <a:rPr lang="en-US" dirty="0"/>
              <a:t>Enable the programmers to return multiple data items from a function via function arguments or to pass arrays and strings as function arguments</a:t>
            </a:r>
          </a:p>
          <a:p>
            <a:pPr lvl="1" algn="just">
              <a:buFont typeface="Wingdings" pitchFamily="2" charset="2"/>
              <a:buChar char="Ø"/>
            </a:pPr>
            <a:r>
              <a:rPr lang="en-US" dirty="0"/>
              <a:t>Provide an alternate way to access the individual elements of an array</a:t>
            </a:r>
          </a:p>
          <a:p>
            <a:pPr lvl="1" algn="just">
              <a:buFont typeface="Wingdings" pitchFamily="2" charset="2"/>
              <a:buChar char="Ø"/>
            </a:pPr>
            <a:r>
              <a:rPr lang="en-US" dirty="0"/>
              <a:t>Used to create complex data structures, such as trees, linked list, linked stack, linked queue and graphs</a:t>
            </a:r>
          </a:p>
          <a:p>
            <a:pPr lvl="1" algn="just">
              <a:buFont typeface="Wingdings" pitchFamily="2" charset="2"/>
              <a:buChar char="Ø"/>
            </a:pPr>
            <a:r>
              <a:rPr lang="en-US" dirty="0"/>
              <a:t>Used for the dynamic memory allocation of a variable</a:t>
            </a:r>
          </a:p>
          <a:p>
            <a:pPr lvl="1" algn="just"/>
            <a:endParaRPr lang="en-US" dirty="0"/>
          </a:p>
        </p:txBody>
      </p:sp>
    </p:spTree>
    <p:extLst>
      <p:ext uri="{BB962C8B-B14F-4D97-AF65-F5344CB8AC3E}">
        <p14:creationId xmlns:p14="http://schemas.microsoft.com/office/powerpoint/2010/main" val="376719174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fontScale="92500" lnSpcReduction="20000"/>
          </a:bodyPr>
          <a:lstStyle/>
          <a:p>
            <a:pPr algn="just">
              <a:defRPr/>
            </a:pPr>
            <a:r>
              <a:rPr lang="en-US" dirty="0"/>
              <a:t>Declaring pointer variables can be given as below:</a:t>
            </a:r>
          </a:p>
          <a:p>
            <a:pPr algn="just">
              <a:defRPr/>
            </a:pPr>
            <a:endParaRPr lang="en-US" dirty="0"/>
          </a:p>
          <a:p>
            <a:pPr algn="just">
              <a:defRPr/>
            </a:pPr>
            <a:r>
              <a:rPr lang="en-US" dirty="0"/>
              <a:t>For example:</a:t>
            </a:r>
          </a:p>
          <a:p>
            <a:pPr marL="457200" lvl="1" indent="0" algn="just">
              <a:buFontTx/>
              <a:buNone/>
              <a:tabLst>
                <a:tab pos="3206750" algn="l"/>
              </a:tabLst>
              <a:defRPr/>
            </a:pPr>
            <a:r>
              <a:rPr lang="en-US" dirty="0"/>
              <a:t>	</a:t>
            </a:r>
          </a:p>
          <a:p>
            <a:pPr marL="457200" lvl="1" indent="0" algn="just">
              <a:buFontTx/>
              <a:buNone/>
              <a:tabLst>
                <a:tab pos="3206750" algn="l"/>
              </a:tabLst>
              <a:defRPr/>
            </a:pPr>
            <a:endParaRPr lang="en-US" dirty="0"/>
          </a:p>
          <a:p>
            <a:pPr algn="just">
              <a:defRPr/>
            </a:pPr>
            <a:r>
              <a:rPr lang="en-US" dirty="0"/>
              <a:t>In each of the above statements, a pointer variable is declared to point to a variable of the specified data type. </a:t>
            </a:r>
          </a:p>
          <a:p>
            <a:pPr algn="just">
              <a:defRPr/>
            </a:pPr>
            <a:r>
              <a:rPr lang="en-US" dirty="0"/>
              <a:t>Although all these pointers point to different data types, they will occupy the same amount of space in the memory (depends on the platform where the code is going to run).</a:t>
            </a:r>
          </a:p>
          <a:p>
            <a:endParaRPr lang="id-ID" dirty="0"/>
          </a:p>
          <a:p>
            <a:pPr lvl="1" algn="just"/>
            <a:endParaRPr lang="en-US" dirty="0"/>
          </a:p>
        </p:txBody>
      </p:sp>
      <p:pic>
        <p:nvPicPr>
          <p:cNvPr id="6" name="Picture 5" descr="A close-up of a sign&#10;&#10;Description automatically generated">
            <a:extLst>
              <a:ext uri="{FF2B5EF4-FFF2-40B4-BE49-F238E27FC236}">
                <a16:creationId xmlns:a16="http://schemas.microsoft.com/office/drawing/2014/main" id="{C5F7F9D4-4412-64E2-1DD6-60B8A1E8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688" y="4391037"/>
            <a:ext cx="5006623" cy="1310144"/>
          </a:xfrm>
          <a:prstGeom prst="rect">
            <a:avLst/>
          </a:prstGeom>
        </p:spPr>
      </p:pic>
      <p:pic>
        <p:nvPicPr>
          <p:cNvPr id="8" name="Picture 7" descr="A close-up of a computer code&#10;&#10;Description automatically generated">
            <a:extLst>
              <a:ext uri="{FF2B5EF4-FFF2-40B4-BE49-F238E27FC236}">
                <a16:creationId xmlns:a16="http://schemas.microsoft.com/office/drawing/2014/main" id="{024158F4-0B95-D0CE-CB5B-B5F4A29F4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772" y="6424886"/>
            <a:ext cx="3494454" cy="1747227"/>
          </a:xfrm>
          <a:prstGeom prst="rect">
            <a:avLst/>
          </a:prstGeom>
        </p:spPr>
      </p:pic>
    </p:spTree>
    <p:extLst>
      <p:ext uri="{BB962C8B-B14F-4D97-AF65-F5344CB8AC3E}">
        <p14:creationId xmlns:p14="http://schemas.microsoft.com/office/powerpoint/2010/main" val="400105513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97</TotalTime>
  <Words>1163</Words>
  <Application>Microsoft Office PowerPoint</Application>
  <PresentationFormat>Custom</PresentationFormat>
  <Paragraphs>157</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OCRB</vt:lpstr>
      <vt:lpstr>Open Sans Light</vt:lpstr>
      <vt:lpstr>Open Sans ExtraBold</vt:lpstr>
      <vt:lpstr>Wingdings</vt:lpstr>
      <vt:lpstr>Open Sans Semibold</vt:lpstr>
      <vt:lpstr>Courier New</vt:lpstr>
      <vt:lpstr>Consolas</vt:lpstr>
      <vt:lpstr>Open Sans</vt:lpstr>
      <vt:lpstr>Arial</vt:lpstr>
      <vt:lpstr>21_BasicWhite</vt:lpstr>
      <vt:lpstr>POINTER AND ARRAY REVIEW</vt:lpstr>
      <vt:lpstr>LEARNING OUTCOMES</vt:lpstr>
      <vt:lpstr>LEARNING Objectives</vt:lpstr>
      <vt:lpstr>SUBTOPICS</vt:lpstr>
      <vt:lpstr>Pointer review</vt:lpstr>
      <vt:lpstr>Pointer review</vt:lpstr>
      <vt:lpstr>Pointer review</vt:lpstr>
      <vt:lpstr>Pointer review</vt:lpstr>
      <vt:lpstr>Pointer review</vt:lpstr>
      <vt:lpstr>Pointer review</vt:lpstr>
      <vt:lpstr>Pointer review</vt:lpstr>
      <vt:lpstr>Pointer review</vt:lpstr>
      <vt:lpstr>Array</vt:lpstr>
      <vt:lpstr>Array</vt:lpstr>
      <vt:lpstr>Accessing Array</vt:lpstr>
      <vt:lpstr>Accessing Array</vt:lpstr>
      <vt:lpstr>Accessing Array</vt:lpstr>
      <vt:lpstr>Storing Array value</vt:lpstr>
      <vt:lpstr>Storing Array value</vt:lpstr>
      <vt:lpstr>Storing Array value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LUCKY</dc:creator>
  <cp:lastModifiedBy>Henry Lucky</cp:lastModifiedBy>
  <cp:revision>6</cp:revision>
  <dcterms:created xsi:type="dcterms:W3CDTF">2023-11-17T02:51:40Z</dcterms:created>
  <dcterms:modified xsi:type="dcterms:W3CDTF">2024-12-06T07:27:53Z</dcterms:modified>
</cp:coreProperties>
</file>